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2"/>
  </p:notesMasterIdLst>
  <p:sldIdLst>
    <p:sldId id="270" r:id="rId6"/>
    <p:sldId id="306" r:id="rId7"/>
    <p:sldId id="301" r:id="rId8"/>
    <p:sldId id="309" r:id="rId9"/>
    <p:sldId id="308" r:id="rId10"/>
    <p:sldId id="27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F02CEA0-AF9B-4B67-9B9E-7583A100A414}">
          <p14:sldIdLst>
            <p14:sldId id="270"/>
            <p14:sldId id="306"/>
            <p14:sldId id="301"/>
            <p14:sldId id="309"/>
            <p14:sldId id="308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3F9A"/>
    <a:srgbClr val="7E38AB"/>
    <a:srgbClr val="792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2788C2-A420-4DBD-B8D1-BDF2A6FC5942}" v="5" dt="2022-02-22T19:53:41.534"/>
    <p1510:client id="{BCCEE3F9-BA69-4FAE-9496-F2BF91EB58C0}" v="1" dt="2022-02-22T14:33:22.4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" d="2"/>
          <a:sy n="1" d="2"/>
        </p:scale>
        <p:origin x="1188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DA3E1-ED44-FD46-B5D3-0781C50BD094}" type="datetimeFigureOut">
              <a:rPr lang="en-JP" smtClean="0"/>
              <a:t>09/23/2022</a:t>
            </a:fld>
            <a:endParaRPr lang="en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9A63A-60AC-EC42-BC1F-573010B4D2E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22876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048000" y="16002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3251200" y="17526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3454400" y="19050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924944"/>
            <a:ext cx="10972800" cy="3201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048000" y="16002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3251200" y="17526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3454400" y="19050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09805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611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96952"/>
            <a:ext cx="10972800" cy="3129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17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95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585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99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90" y="1659911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52936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542723"/>
            <a:ext cx="5386917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852936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542723"/>
            <a:ext cx="5389033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79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83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902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58" y="1556792"/>
            <a:ext cx="4011084" cy="8440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56792"/>
            <a:ext cx="6815667" cy="45693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58" y="2718843"/>
            <a:ext cx="4011084" cy="340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2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611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96952"/>
            <a:ext cx="10972800" cy="3129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76949">
            <a:off x="1727515" y="1522511"/>
            <a:ext cx="3567899" cy="2444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466199">
            <a:off x="6328883" y="1721488"/>
            <a:ext cx="4195115" cy="2938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512066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924944"/>
            <a:ext cx="10972800" cy="3201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6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16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585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90" y="1659911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52936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542723"/>
            <a:ext cx="5386917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852936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542723"/>
            <a:ext cx="5389033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58" y="1556792"/>
            <a:ext cx="4011084" cy="8440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56792"/>
            <a:ext cx="6815667" cy="45693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58" y="2718843"/>
            <a:ext cx="4011084" cy="340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76949">
            <a:off x="1727515" y="1522511"/>
            <a:ext cx="3567899" cy="2444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466199">
            <a:off x="6328883" y="1721488"/>
            <a:ext cx="4195115" cy="2938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E38A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E38A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E38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E38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E38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E38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1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E38A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E38A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E38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E38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E38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E38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63952" y="3789040"/>
            <a:ext cx="64087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92989"/>
                </a:solidFill>
                <a:latin typeface="+mj-lt"/>
              </a:rPr>
              <a:t>Change Readiness Survey Questions Examples</a:t>
            </a:r>
          </a:p>
        </p:txBody>
      </p:sp>
    </p:spTree>
    <p:extLst>
      <p:ext uri="{BB962C8B-B14F-4D97-AF65-F5344CB8AC3E}">
        <p14:creationId xmlns:p14="http://schemas.microsoft.com/office/powerpoint/2010/main" val="3400617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Overview of method</a:t>
            </a:r>
            <a:endParaRPr kumimoji="0" lang="en-JP" sz="4400" b="0" i="0" u="none" strike="noStrike" kern="1200" cap="none" spc="0" normalizeH="0" baseline="0" noProof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69A5988-277B-4935-BAD6-9368820DCD00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[Program Name] Version:  Created By: 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9DB1DC6-814A-4ED3-A1AE-766081674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811809"/>
              </p:ext>
            </p:extLst>
          </p:nvPr>
        </p:nvGraphicFramePr>
        <p:xfrm>
          <a:off x="440023" y="1456477"/>
          <a:ext cx="11541906" cy="4578637"/>
        </p:xfrm>
        <a:graphic>
          <a:graphicData uri="http://schemas.openxmlformats.org/drawingml/2006/table">
            <a:tbl>
              <a:tblPr/>
              <a:tblGrid>
                <a:gridCol w="5714978">
                  <a:extLst>
                    <a:ext uri="{9D8B030D-6E8A-4147-A177-3AD203B41FA5}">
                      <a16:colId xmlns:a16="http://schemas.microsoft.com/office/drawing/2014/main" val="236163734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46970509"/>
                    </a:ext>
                  </a:extLst>
                </a:gridCol>
                <a:gridCol w="5618648">
                  <a:extLst>
                    <a:ext uri="{9D8B030D-6E8A-4147-A177-3AD203B41FA5}">
                      <a16:colId xmlns:a16="http://schemas.microsoft.com/office/drawing/2014/main" val="2997725441"/>
                    </a:ext>
                  </a:extLst>
                </a:gridCol>
              </a:tblGrid>
              <a:tr h="652481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To provide a </a:t>
                      </a:r>
                      <a:r>
                        <a:rPr kumimoji="0" lang="en-AU" sz="1200" b="0" i="0" u="sng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qualitative</a:t>
                      </a:r>
                      <a:r>
                        <a:rPr kumimoji="0" lang="en-A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 assessment of  the level of preparedness and willingness for the change to happen successfully that includes </a:t>
                      </a:r>
                      <a:r>
                        <a:rPr kumimoji="0" lang="en-JM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checking the level of </a:t>
                      </a:r>
                      <a:r>
                        <a:rPr kumimoji="0" lang="en-JM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commitment</a:t>
                      </a:r>
                      <a:r>
                        <a:rPr kumimoji="0" lang="en-JM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 (motivation and attitude) to engage with the change and make it work (and secure adoption of the change over the longer term).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JM" sz="1400" b="0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669809"/>
                  </a:ext>
                </a:extLst>
              </a:tr>
              <a:tr h="233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Getting started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endParaRPr lang="en-GB" sz="1200" b="1" i="0" u="none" strike="noStrike">
                        <a:solidFill>
                          <a:srgbClr val="843593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Change readiness – How ready are we?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513861"/>
                  </a:ext>
                </a:extLst>
              </a:tr>
              <a:tr h="36895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0988" indent="-280988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Decide the starting point and level of assessment suitable – is the focus on a single initiative or a cluster of initiatives or more broader? </a:t>
                      </a:r>
                    </a:p>
                    <a:p>
                      <a:pPr marL="280988" indent="-280988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Once the starting point has been decided, decide whether to assess  one or a combination of enabling elements (see 1 opposite) and commitment factors (see 2 opposite).</a:t>
                      </a:r>
                    </a:p>
                    <a:p>
                      <a:pPr marL="280988" indent="-280988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Agree upon the sample size and whether to assess Critical stakeholders (</a:t>
                      </a:r>
                      <a:r>
                        <a:rPr lang="en-JM" sz="1200" b="1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Red</a:t>
                      </a:r>
                      <a:r>
                        <a:rPr lang="en-JM" sz="1200" u="none" strike="noStrike">
                          <a:effectLst/>
                          <a:latin typeface="+mn-lt"/>
                        </a:rPr>
                        <a:t>) as well as Important stakeholders (</a:t>
                      </a:r>
                      <a:r>
                        <a:rPr lang="en-JM" sz="1200" b="1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Green</a:t>
                      </a:r>
                      <a:r>
                        <a:rPr lang="en-JM" sz="1200" u="none" strike="noStrike">
                          <a:effectLst/>
                          <a:latin typeface="+mn-lt"/>
                        </a:rPr>
                        <a:t>)</a:t>
                      </a:r>
                    </a:p>
                    <a:p>
                      <a:pPr marL="280988" indent="-280988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Adapt the assessment tool (s) for relevance to local needs, context and stage of implementation</a:t>
                      </a:r>
                    </a:p>
                    <a:p>
                      <a:pPr marL="280988" indent="-280988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Decide upon when to assess and whether this is a baseline, once off or ongoing assessment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 algn="l" fontAlgn="t">
                        <a:buClr>
                          <a:srgbClr val="FFCF01"/>
                        </a:buClr>
                        <a:buFont typeface="Wingdings" panose="05000000000000000000" pitchFamily="2" charset="2"/>
                        <a:buChar char="v"/>
                      </a:pPr>
                      <a:endParaRPr lang="en-JM" sz="12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 fontAlgn="t">
                        <a:buClr>
                          <a:srgbClr val="FFCF01"/>
                        </a:buClr>
                        <a:buFont typeface="Wingdings" panose="05000000000000000000" pitchFamily="2" charset="2"/>
                        <a:buNone/>
                      </a:pPr>
                      <a:endParaRPr lang="en-JM" sz="12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1314329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7935D93-B00E-46D3-AE5C-91D449535806}"/>
              </a:ext>
            </a:extLst>
          </p:cNvPr>
          <p:cNvGrpSpPr/>
          <p:nvPr/>
        </p:nvGrpSpPr>
        <p:grpSpPr>
          <a:xfrm>
            <a:off x="7860236" y="2385956"/>
            <a:ext cx="2839078" cy="3563324"/>
            <a:chOff x="10695384" y="2564904"/>
            <a:chExt cx="1686950" cy="3563324"/>
          </a:xfrm>
          <a:solidFill>
            <a:schemeClr val="tx2"/>
          </a:solidFill>
        </p:grpSpPr>
        <p:sp>
          <p:nvSpPr>
            <p:cNvPr id="8" name="Arrow: Curved Left 7">
              <a:extLst>
                <a:ext uri="{FF2B5EF4-FFF2-40B4-BE49-F238E27FC236}">
                  <a16:creationId xmlns:a16="http://schemas.microsoft.com/office/drawing/2014/main" id="{9A7A608C-5DF9-4912-809F-8498D4D848F3}"/>
                </a:ext>
              </a:extLst>
            </p:cNvPr>
            <p:cNvSpPr/>
            <p:nvPr/>
          </p:nvSpPr>
          <p:spPr>
            <a:xfrm>
              <a:off x="12047575" y="5449707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rrow: Curved Left 8">
              <a:extLst>
                <a:ext uri="{FF2B5EF4-FFF2-40B4-BE49-F238E27FC236}">
                  <a16:creationId xmlns:a16="http://schemas.microsoft.com/office/drawing/2014/main" id="{26EFF536-9764-4D48-B4CE-6BF69EAFACF4}"/>
                </a:ext>
              </a:extLst>
            </p:cNvPr>
            <p:cNvSpPr/>
            <p:nvPr/>
          </p:nvSpPr>
          <p:spPr>
            <a:xfrm>
              <a:off x="12039157" y="4944378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rrow: Curved Left 9">
              <a:extLst>
                <a:ext uri="{FF2B5EF4-FFF2-40B4-BE49-F238E27FC236}">
                  <a16:creationId xmlns:a16="http://schemas.microsoft.com/office/drawing/2014/main" id="{271E0AC3-670F-4856-9420-7EF0A8DE10BF}"/>
                </a:ext>
              </a:extLst>
            </p:cNvPr>
            <p:cNvSpPr/>
            <p:nvPr/>
          </p:nvSpPr>
          <p:spPr>
            <a:xfrm>
              <a:off x="12079711" y="4457553"/>
              <a:ext cx="302623" cy="566734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Arrow: Curved Left 10">
              <a:extLst>
                <a:ext uri="{FF2B5EF4-FFF2-40B4-BE49-F238E27FC236}">
                  <a16:creationId xmlns:a16="http://schemas.microsoft.com/office/drawing/2014/main" id="{2B4E9BC3-8CD7-4074-9A7B-7AA89D08BFBB}"/>
                </a:ext>
              </a:extLst>
            </p:cNvPr>
            <p:cNvSpPr/>
            <p:nvPr/>
          </p:nvSpPr>
          <p:spPr>
            <a:xfrm>
              <a:off x="12067175" y="3902607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5F5C15E-CFC3-4CA3-B7AD-BE78629F3D73}"/>
                </a:ext>
              </a:extLst>
            </p:cNvPr>
            <p:cNvSpPr/>
            <p:nvPr/>
          </p:nvSpPr>
          <p:spPr>
            <a:xfrm>
              <a:off x="10695384" y="2564904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Times New Roman"/>
                  <a:cs typeface="Times New Roman"/>
                </a:rPr>
                <a:t>Are people committed?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629F79-0F33-4D0F-A36A-1F27C1F895E2}"/>
                </a:ext>
              </a:extLst>
            </p:cNvPr>
            <p:cNvSpPr/>
            <p:nvPr/>
          </p:nvSpPr>
          <p:spPr>
            <a:xfrm>
              <a:off x="10695384" y="3076291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Times New Roman"/>
                  <a:cs typeface="Times New Roman"/>
                </a:rPr>
                <a:t>Mindsets and behaviours?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3075209-E79A-444D-B047-6F94AB83A0DF}"/>
                </a:ext>
              </a:extLst>
            </p:cNvPr>
            <p:cNvSpPr/>
            <p:nvPr/>
          </p:nvSpPr>
          <p:spPr>
            <a:xfrm>
              <a:off x="10695384" y="3587678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Times New Roman"/>
                  <a:cs typeface="Times New Roman"/>
                </a:rPr>
                <a:t>Positive perception?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386AEBC-070E-43A4-8764-D82436E25B6E}"/>
                </a:ext>
              </a:extLst>
            </p:cNvPr>
            <p:cNvSpPr/>
            <p:nvPr/>
          </p:nvSpPr>
          <p:spPr>
            <a:xfrm>
              <a:off x="10695384" y="4125639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Times New Roman"/>
                  <a:cs typeface="Times New Roman"/>
                </a:rPr>
                <a:t>Willingness to give it a go?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088CE29-517C-4D08-BACA-7EF064E17720}"/>
                </a:ext>
              </a:extLst>
            </p:cNvPr>
            <p:cNvSpPr/>
            <p:nvPr/>
          </p:nvSpPr>
          <p:spPr>
            <a:xfrm>
              <a:off x="10695384" y="4637026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Times New Roman"/>
                  <a:cs typeface="Times New Roman"/>
                </a:rPr>
                <a:t>Confidence is being successful?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DCAD2FA-C21D-4F8F-8498-2C1D7D1CA86C}"/>
                </a:ext>
              </a:extLst>
            </p:cNvPr>
            <p:cNvSpPr/>
            <p:nvPr/>
          </p:nvSpPr>
          <p:spPr>
            <a:xfrm>
              <a:off x="10698792" y="5136073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Times New Roman"/>
                  <a:cs typeface="Times New Roman"/>
                </a:rPr>
                <a:t>On board?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AD53F39-0FDD-4102-BAA8-64E2A728F61E}"/>
                </a:ext>
              </a:extLst>
            </p:cNvPr>
            <p:cNvSpPr/>
            <p:nvPr/>
          </p:nvSpPr>
          <p:spPr>
            <a:xfrm>
              <a:off x="10695384" y="5654637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Times New Roman"/>
                  <a:cs typeface="Times New Roman"/>
                </a:rPr>
                <a:t>Aligned? </a:t>
              </a:r>
            </a:p>
          </p:txBody>
        </p:sp>
        <p:sp>
          <p:nvSpPr>
            <p:cNvPr id="19" name="Arrow: Curved Left 18">
              <a:extLst>
                <a:ext uri="{FF2B5EF4-FFF2-40B4-BE49-F238E27FC236}">
                  <a16:creationId xmlns:a16="http://schemas.microsoft.com/office/drawing/2014/main" id="{CC98C40C-72D4-4EBD-8ECD-82627FC4EFC1}"/>
                </a:ext>
              </a:extLst>
            </p:cNvPr>
            <p:cNvSpPr/>
            <p:nvPr/>
          </p:nvSpPr>
          <p:spPr>
            <a:xfrm>
              <a:off x="12067175" y="3356992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Arrow: Curved Left 19">
              <a:extLst>
                <a:ext uri="{FF2B5EF4-FFF2-40B4-BE49-F238E27FC236}">
                  <a16:creationId xmlns:a16="http://schemas.microsoft.com/office/drawing/2014/main" id="{D87B41E7-ACD4-4F3A-9CAD-D54B3208A206}"/>
                </a:ext>
              </a:extLst>
            </p:cNvPr>
            <p:cNvSpPr/>
            <p:nvPr/>
          </p:nvSpPr>
          <p:spPr>
            <a:xfrm>
              <a:off x="12052584" y="2780928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6162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7E38AB"/>
                </a:solidFill>
                <a:latin typeface="+mj-lt"/>
              </a:rPr>
              <a:t>Transformation change: how is change commitment achieved?</a:t>
            </a:r>
            <a:endParaRPr lang="en-JP" sz="4400" dirty="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69A5988-277B-4935-BAD6-9368820DCD00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690232C-4700-43A0-AF97-255553733AFF}"/>
              </a:ext>
            </a:extLst>
          </p:cNvPr>
          <p:cNvGrpSpPr/>
          <p:nvPr/>
        </p:nvGrpSpPr>
        <p:grpSpPr>
          <a:xfrm>
            <a:off x="0" y="2201347"/>
            <a:ext cx="11900239" cy="4107973"/>
            <a:chOff x="95954" y="1475473"/>
            <a:chExt cx="11900239" cy="410797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A57414F-AE8E-4D67-A661-A33719605907}"/>
                </a:ext>
              </a:extLst>
            </p:cNvPr>
            <p:cNvSpPr txBox="1"/>
            <p:nvPr/>
          </p:nvSpPr>
          <p:spPr>
            <a:xfrm>
              <a:off x="10660583" y="5214114"/>
              <a:ext cx="65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Time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AEB7F45-8130-4518-883C-86E25120BA41}"/>
                </a:ext>
              </a:extLst>
            </p:cNvPr>
            <p:cNvGrpSpPr/>
            <p:nvPr/>
          </p:nvGrpSpPr>
          <p:grpSpPr>
            <a:xfrm>
              <a:off x="526885" y="1475473"/>
              <a:ext cx="11469308" cy="3749040"/>
              <a:chOff x="262395" y="1877306"/>
              <a:chExt cx="11824417" cy="3749040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48A57D5F-23C2-47FA-B510-3BA5579C51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2395" y="5625471"/>
                <a:ext cx="11464320" cy="0"/>
              </a:xfrm>
              <a:prstGeom prst="line">
                <a:avLst/>
              </a:prstGeom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D3AAA36A-3746-4D0C-B08E-07D2C6A5E7E1}"/>
                  </a:ext>
                </a:extLst>
              </p:cNvPr>
              <p:cNvGrpSpPr/>
              <p:nvPr/>
            </p:nvGrpSpPr>
            <p:grpSpPr>
              <a:xfrm>
                <a:off x="368303" y="2278329"/>
                <a:ext cx="11718509" cy="2896081"/>
                <a:chOff x="547482" y="2250452"/>
                <a:chExt cx="10107333" cy="3384377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6BD693AA-54AF-4D20-A484-A1C53B15364E}"/>
                    </a:ext>
                  </a:extLst>
                </p:cNvPr>
                <p:cNvSpPr/>
                <p:nvPr/>
              </p:nvSpPr>
              <p:spPr bwMode="auto">
                <a:xfrm>
                  <a:off x="1915633" y="2258616"/>
                  <a:ext cx="7613015" cy="1110318"/>
                </a:xfrm>
                <a:prstGeom prst="rect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762B58C1-8346-483E-B0A5-8CB83353F69E}"/>
                    </a:ext>
                  </a:extLst>
                </p:cNvPr>
                <p:cNvSpPr/>
                <p:nvPr/>
              </p:nvSpPr>
              <p:spPr bwMode="auto">
                <a:xfrm>
                  <a:off x="1890948" y="4494449"/>
                  <a:ext cx="7637701" cy="1140379"/>
                </a:xfrm>
                <a:prstGeom prst="rect">
                  <a:avLst/>
                </a:prstGeom>
                <a:solidFill>
                  <a:schemeClr val="bg2">
                    <a:lumMod val="75000"/>
                    <a:alpha val="2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3F15E71F-8165-4BED-AC34-2AD5CDE7388B}"/>
                    </a:ext>
                  </a:extLst>
                </p:cNvPr>
                <p:cNvCxnSpPr/>
                <p:nvPr/>
              </p:nvCxnSpPr>
              <p:spPr bwMode="auto">
                <a:xfrm flipV="1">
                  <a:off x="2131658" y="2697599"/>
                  <a:ext cx="6449682" cy="2801377"/>
                </a:xfrm>
                <a:prstGeom prst="line">
                  <a:avLst/>
                </a:prstGeom>
                <a:ln w="285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D6B0485F-F743-4F76-85FE-86C27F1E8B6D}"/>
                    </a:ext>
                  </a:extLst>
                </p:cNvPr>
                <p:cNvSpPr/>
                <p:nvPr/>
              </p:nvSpPr>
              <p:spPr bwMode="auto">
                <a:xfrm>
                  <a:off x="3499810" y="4770732"/>
                  <a:ext cx="288032" cy="144016"/>
                </a:xfrm>
                <a:prstGeom prst="rect">
                  <a:avLst/>
                </a:prstGeom>
                <a:solidFill>
                  <a:srgbClr val="F0D8F8">
                    <a:alpha val="25000"/>
                  </a:srgb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A5F11F33-5BED-4DFC-B0DF-B654576A541F}"/>
                    </a:ext>
                  </a:extLst>
                </p:cNvPr>
                <p:cNvSpPr/>
                <p:nvPr/>
              </p:nvSpPr>
              <p:spPr bwMode="auto">
                <a:xfrm>
                  <a:off x="4812837" y="4186572"/>
                  <a:ext cx="288032" cy="144015"/>
                </a:xfrm>
                <a:prstGeom prst="rect">
                  <a:avLst/>
                </a:prstGeom>
                <a:solidFill>
                  <a:srgbClr val="E1B5F1">
                    <a:alpha val="50000"/>
                  </a:srgb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9D9215EF-2247-473E-B748-0F323390B4BB}"/>
                    </a:ext>
                  </a:extLst>
                </p:cNvPr>
                <p:cNvSpPr/>
                <p:nvPr/>
              </p:nvSpPr>
              <p:spPr bwMode="auto">
                <a:xfrm>
                  <a:off x="6160164" y="3600650"/>
                  <a:ext cx="288032" cy="144015"/>
                </a:xfrm>
                <a:prstGeom prst="rect">
                  <a:avLst/>
                </a:prstGeom>
                <a:solidFill>
                  <a:srgbClr val="843593">
                    <a:alpha val="75000"/>
                  </a:srgb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E0DCECBB-4431-43EC-B1E1-279E1AD6E71D}"/>
                    </a:ext>
                  </a:extLst>
                </p:cNvPr>
                <p:cNvSpPr txBox="1"/>
                <p:nvPr/>
              </p:nvSpPr>
              <p:spPr>
                <a:xfrm>
                  <a:off x="2014452" y="4749150"/>
                  <a:ext cx="955313" cy="4316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AU" b="1" kern="0">
                      <a:solidFill>
                        <a:srgbClr val="000000"/>
                      </a:solidFill>
                    </a:rPr>
                    <a:t>Informed</a:t>
                  </a:r>
                  <a:endParaRPr kumimoji="0" lang="en-AU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044585B1-80CA-478B-A554-6071068D8920}"/>
                    </a:ext>
                  </a:extLst>
                </p:cNvPr>
                <p:cNvSpPr txBox="1"/>
                <p:nvPr/>
              </p:nvSpPr>
              <p:spPr>
                <a:xfrm>
                  <a:off x="3532292" y="3893959"/>
                  <a:ext cx="1166274" cy="4316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Understand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B6486BA1-9CBA-4A27-A41A-0DAE90778F74}"/>
                    </a:ext>
                  </a:extLst>
                </p:cNvPr>
                <p:cNvSpPr txBox="1"/>
                <p:nvPr/>
              </p:nvSpPr>
              <p:spPr>
                <a:xfrm>
                  <a:off x="5185089" y="3388309"/>
                  <a:ext cx="712993" cy="4316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Buy-</a:t>
                  </a:r>
                  <a:r>
                    <a:rPr lang="en-AU" b="1" kern="0">
                      <a:solidFill>
                        <a:srgbClr val="000000"/>
                      </a:solidFill>
                    </a:rPr>
                    <a:t>In</a:t>
                  </a:r>
                  <a:endParaRPr kumimoji="0" lang="en-AU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8CD67AE1-0735-4AF0-934B-10A438E3EE2A}"/>
                    </a:ext>
                  </a:extLst>
                </p:cNvPr>
                <p:cNvSpPr txBox="1"/>
                <p:nvPr/>
              </p:nvSpPr>
              <p:spPr>
                <a:xfrm>
                  <a:off x="7031297" y="2571663"/>
                  <a:ext cx="837003" cy="4316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b="1" i="0" u="none" strike="noStrike" kern="0" cap="none" spc="0" normalizeH="0" baseline="0" noProof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</a:rPr>
                    <a:t>Commit</a:t>
                  </a:r>
                </a:p>
              </p:txBody>
            </p: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210AF178-8801-43CE-8AAE-4A39D4C3BBEB}"/>
                    </a:ext>
                  </a:extLst>
                </p:cNvPr>
                <p:cNvCxnSpPr/>
                <p:nvPr/>
              </p:nvCxnSpPr>
              <p:spPr bwMode="auto">
                <a:xfrm>
                  <a:off x="1555594" y="3402580"/>
                  <a:ext cx="0" cy="2232249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DA5AEB9B-2BC7-41DC-BA4A-A7518D6C55E4}"/>
                    </a:ext>
                  </a:extLst>
                </p:cNvPr>
                <p:cNvCxnSpPr/>
                <p:nvPr/>
              </p:nvCxnSpPr>
              <p:spPr bwMode="auto">
                <a:xfrm>
                  <a:off x="1267562" y="5634828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27A0E7CB-1E25-4404-AE49-A25A923B8CB2}"/>
                    </a:ext>
                  </a:extLst>
                </p:cNvPr>
                <p:cNvCxnSpPr/>
                <p:nvPr/>
              </p:nvCxnSpPr>
              <p:spPr bwMode="auto">
                <a:xfrm>
                  <a:off x="1267562" y="3402580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0FDF1D8B-BBB7-48BC-B186-D50CF5DE03D5}"/>
                    </a:ext>
                  </a:extLst>
                </p:cNvPr>
                <p:cNvCxnSpPr/>
                <p:nvPr/>
              </p:nvCxnSpPr>
              <p:spPr bwMode="auto">
                <a:xfrm>
                  <a:off x="1555594" y="2283551"/>
                  <a:ext cx="0" cy="1119029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DD84052A-D7D1-4BFF-B996-9478FB840563}"/>
                    </a:ext>
                  </a:extLst>
                </p:cNvPr>
                <p:cNvCxnSpPr/>
                <p:nvPr/>
              </p:nvCxnSpPr>
              <p:spPr bwMode="auto">
                <a:xfrm>
                  <a:off x="1267562" y="2250452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6871917-E8E1-498A-BB10-5F35FC31AC24}"/>
                    </a:ext>
                  </a:extLst>
                </p:cNvPr>
                <p:cNvSpPr txBox="1"/>
                <p:nvPr/>
              </p:nvSpPr>
              <p:spPr>
                <a:xfrm>
                  <a:off x="578091" y="3657450"/>
                  <a:ext cx="945318" cy="18702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Scope </a:t>
                  </a:r>
                  <a:b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definition, </a:t>
                  </a:r>
                  <a:b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planning, </a:t>
                  </a:r>
                </a:p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pre-implement-</a:t>
                  </a:r>
                </a:p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action phase</a:t>
                  </a: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B85C8BFF-AF79-4E39-A0B8-514DB0BDABDC}"/>
                    </a:ext>
                  </a:extLst>
                </p:cNvPr>
                <p:cNvSpPr txBox="1"/>
                <p:nvPr/>
              </p:nvSpPr>
              <p:spPr>
                <a:xfrm>
                  <a:off x="547482" y="2283550"/>
                  <a:ext cx="1006627" cy="11149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Implement, </a:t>
                  </a:r>
                  <a:br>
                    <a:rPr kumimoji="0" lang="en-AU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r>
                    <a:rPr kumimoji="0" lang="en-AU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monitor and </a:t>
                  </a:r>
                  <a:br>
                    <a:rPr kumimoji="0" lang="en-AU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r>
                    <a:rPr kumimoji="0" lang="en-AU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sustain </a:t>
                  </a:r>
                  <a:br>
                    <a:rPr kumimoji="0" lang="en-AU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r>
                    <a:rPr lang="en-AU" sz="1400" kern="0">
                      <a:solidFill>
                        <a:srgbClr val="000000"/>
                      </a:solidFill>
                    </a:rPr>
                    <a:t>phase</a:t>
                  </a:r>
                  <a:endParaRPr kumimoji="0" lang="en-AU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4040E2A1-635B-4399-A937-26B4E41B50E2}"/>
                    </a:ext>
                  </a:extLst>
                </p:cNvPr>
                <p:cNvCxnSpPr/>
                <p:nvPr/>
              </p:nvCxnSpPr>
              <p:spPr bwMode="auto">
                <a:xfrm>
                  <a:off x="9908522" y="4494450"/>
                  <a:ext cx="0" cy="1140379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09A97969-22DB-414C-A252-5ABB73413EA8}"/>
                    </a:ext>
                  </a:extLst>
                </p:cNvPr>
                <p:cNvCxnSpPr/>
                <p:nvPr/>
              </p:nvCxnSpPr>
              <p:spPr bwMode="auto">
                <a:xfrm>
                  <a:off x="9620490" y="4482700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CE4D21C2-4B85-4FE7-B3DD-A3A9B9A60BB6}"/>
                    </a:ext>
                  </a:extLst>
                </p:cNvPr>
                <p:cNvCxnSpPr/>
                <p:nvPr/>
              </p:nvCxnSpPr>
              <p:spPr bwMode="auto">
                <a:xfrm>
                  <a:off x="9620490" y="5634828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7620495E-A619-448C-B1B1-E34C860C25AF}"/>
                    </a:ext>
                  </a:extLst>
                </p:cNvPr>
                <p:cNvCxnSpPr/>
                <p:nvPr/>
              </p:nvCxnSpPr>
              <p:spPr bwMode="auto">
                <a:xfrm>
                  <a:off x="9620490" y="3435236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4B50D031-C3D6-4E9B-A60B-16D8445A5AEC}"/>
                    </a:ext>
                  </a:extLst>
                </p:cNvPr>
                <p:cNvCxnSpPr/>
                <p:nvPr/>
              </p:nvCxnSpPr>
              <p:spPr bwMode="auto">
                <a:xfrm>
                  <a:off x="9908522" y="3453061"/>
                  <a:ext cx="0" cy="1029639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A080C3A0-9DFC-45E3-8508-051F41CC71A9}"/>
                    </a:ext>
                  </a:extLst>
                </p:cNvPr>
                <p:cNvCxnSpPr/>
                <p:nvPr/>
              </p:nvCxnSpPr>
              <p:spPr bwMode="auto">
                <a:xfrm>
                  <a:off x="9908522" y="2322460"/>
                  <a:ext cx="0" cy="1101647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02CB5D71-DC51-44A0-8000-0621AF88576D}"/>
                    </a:ext>
                  </a:extLst>
                </p:cNvPr>
                <p:cNvCxnSpPr/>
                <p:nvPr/>
              </p:nvCxnSpPr>
              <p:spPr bwMode="auto">
                <a:xfrm>
                  <a:off x="9620490" y="2322460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098250DD-397C-48DE-9B87-F97FFC3B6994}"/>
                    </a:ext>
                  </a:extLst>
                </p:cNvPr>
                <p:cNvSpPr txBox="1"/>
                <p:nvPr/>
              </p:nvSpPr>
              <p:spPr>
                <a:xfrm>
                  <a:off x="9907603" y="2703995"/>
                  <a:ext cx="688760" cy="61143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spAutoFit/>
                </a:bodyPr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Commit</a:t>
                  </a:r>
                  <a:br>
                    <a:rPr kumimoji="0" lang="en-AU" sz="14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endParaRPr kumimoji="0" lang="en-AU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77076296-5D8A-4E08-A783-024ACC2D7FDE}"/>
                    </a:ext>
                  </a:extLst>
                </p:cNvPr>
                <p:cNvSpPr txBox="1"/>
                <p:nvPr/>
              </p:nvSpPr>
              <p:spPr>
                <a:xfrm>
                  <a:off x="9852176" y="3779133"/>
                  <a:ext cx="688753" cy="359670"/>
                </a:xfrm>
                <a:prstGeom prst="rect">
                  <a:avLst/>
                </a:prstGeom>
                <a:noFill/>
              </p:spPr>
              <p:txBody>
                <a:bodyPr vert="horz" wrap="square" rtlCol="0">
                  <a:spAutoFit/>
                </a:bodyPr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Accept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3B9AC5-39F9-4FA5-98F8-1D296F5F1394}"/>
                    </a:ext>
                  </a:extLst>
                </p:cNvPr>
                <p:cNvSpPr txBox="1"/>
                <p:nvPr/>
              </p:nvSpPr>
              <p:spPr>
                <a:xfrm>
                  <a:off x="9874829" y="4884803"/>
                  <a:ext cx="779986" cy="359670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spAutoFit/>
                </a:bodyPr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Informed</a:t>
                  </a:r>
                </a:p>
              </p:txBody>
            </p:sp>
          </p:grp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EAAA5239-C007-4D9E-8E97-F8B16989CCC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62395" y="1877306"/>
                <a:ext cx="1" cy="3749040"/>
              </a:xfrm>
              <a:prstGeom prst="line">
                <a:avLst/>
              </a:prstGeom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16801B2-049B-4EFD-A3A4-907928CB297F}"/>
                </a:ext>
              </a:extLst>
            </p:cNvPr>
            <p:cNvSpPr txBox="1"/>
            <p:nvPr/>
          </p:nvSpPr>
          <p:spPr>
            <a:xfrm rot="16200000">
              <a:off x="-753478" y="3199539"/>
              <a:ext cx="2068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 for change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6415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0A0A71-220C-436A-879F-A1F6689E88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840924"/>
              </p:ext>
            </p:extLst>
          </p:nvPr>
        </p:nvGraphicFramePr>
        <p:xfrm>
          <a:off x="433137" y="1269364"/>
          <a:ext cx="11255649" cy="5039956"/>
        </p:xfrm>
        <a:graphic>
          <a:graphicData uri="http://schemas.openxmlformats.org/drawingml/2006/table">
            <a:tbl>
              <a:tblPr firstRow="1" bandRow="1"/>
              <a:tblGrid>
                <a:gridCol w="1422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86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10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0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0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07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07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84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050" b="1">
                          <a:solidFill>
                            <a:schemeClr val="tx1"/>
                          </a:solidFill>
                        </a:rPr>
                        <a:t>Stage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0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endParaRPr lang="en-AU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0" algn="ctr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1">
                          <a:solidFill>
                            <a:schemeClr val="tx1"/>
                          </a:solidFill>
                          <a:latin typeface="+mn-lt"/>
                        </a:rPr>
                        <a:t>This is not applicable to me</a:t>
                      </a: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AU" sz="1200" b="1">
                          <a:solidFill>
                            <a:schemeClr val="tx1"/>
                          </a:solidFill>
                          <a:latin typeface="+mn-lt"/>
                        </a:rPr>
                        <a:t>Don’t Know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Disagree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Neutral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Agree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627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400" b="1">
                          <a:solidFill>
                            <a:schemeClr val="tx1"/>
                          </a:solidFill>
                          <a:latin typeface="+mj-lt"/>
                        </a:rPr>
                        <a:t>Informed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j-lt"/>
                        </a:rPr>
                        <a:t>I can explain what this change is about</a:t>
                      </a: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en-AU" sz="20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2083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100" b="1">
                          <a:solidFill>
                            <a:schemeClr val="tx1"/>
                          </a:solidFill>
                          <a:latin typeface="+mj-lt"/>
                        </a:rPr>
                        <a:t>Informed</a:t>
                      </a:r>
                    </a:p>
                  </a:txBody>
                  <a:tcPr vert="vert27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AU" sz="1200" b="0" dirty="0">
                          <a:solidFill>
                            <a:schemeClr val="tx1"/>
                          </a:solidFill>
                          <a:latin typeface="+mj-lt"/>
                        </a:rPr>
                        <a:t>I believe this change is important and valuable to MDA</a:t>
                      </a: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20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42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400" b="1">
                          <a:solidFill>
                            <a:schemeClr val="tx1"/>
                          </a:solidFill>
                          <a:latin typeface="+mj-lt"/>
                        </a:rPr>
                        <a:t>Understand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j-lt"/>
                        </a:rPr>
                        <a:t>I understand how this change will benefit me or my team</a:t>
                      </a: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20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57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400" b="1">
                          <a:solidFill>
                            <a:schemeClr val="tx1"/>
                          </a:solidFill>
                          <a:latin typeface="+mj-lt"/>
                        </a:rPr>
                        <a:t>Buy-In  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j-lt"/>
                        </a:rPr>
                        <a:t>This change is taking MDA in the right direction</a:t>
                      </a: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20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066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400" b="1">
                          <a:solidFill>
                            <a:schemeClr val="tx1"/>
                          </a:solidFill>
                          <a:latin typeface="+mj-lt"/>
                        </a:rPr>
                        <a:t>Commit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j-lt"/>
                        </a:rPr>
                        <a:t>I am willing</a:t>
                      </a:r>
                      <a:r>
                        <a:rPr lang="en-AU" sz="1200" b="0" baseline="0">
                          <a:solidFill>
                            <a:schemeClr val="tx1"/>
                          </a:solidFill>
                          <a:latin typeface="+mj-lt"/>
                        </a:rPr>
                        <a:t> to make this change part of my daily work once we implement</a:t>
                      </a:r>
                      <a:endParaRPr lang="en-AU" sz="12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20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10881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100" b="1">
                          <a:solidFill>
                            <a:schemeClr val="tx1"/>
                          </a:solidFill>
                          <a:latin typeface="+mj-lt"/>
                        </a:rPr>
                        <a:t>Commit</a:t>
                      </a:r>
                    </a:p>
                  </a:txBody>
                  <a:tcPr vert="vert27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 algn="l" defTabSz="914400" rtl="0" eaLnBrk="1" latinLnBrk="0" hangingPunct="1"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AU" sz="12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Overall I am confident about making this change a reality in my work and role</a:t>
                      </a: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20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66FF3FD-011B-4E56-91FE-D687C18AC0B3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Measuring change readiness – continued</a:t>
            </a:r>
            <a:endParaRPr kumimoji="0" lang="en-JP" sz="4400" b="0" i="0" u="none" strike="noStrike" kern="1200" cap="none" spc="0" normalizeH="0" baseline="0" noProof="0" dirty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551340-D85F-4F54-8C00-932AF63B709C}"/>
              </a:ext>
            </a:extLst>
          </p:cNvPr>
          <p:cNvSpPr/>
          <p:nvPr/>
        </p:nvSpPr>
        <p:spPr>
          <a:xfrm>
            <a:off x="5571663" y="6483999"/>
            <a:ext cx="1566753" cy="257369"/>
          </a:xfrm>
          <a:prstGeom prst="rect">
            <a:avLst/>
          </a:prstGeom>
          <a:solidFill>
            <a:srgbClr val="B13F9A"/>
          </a:solidFill>
          <a:ln w="9525" cap="flat" cmpd="sng" algn="ctr">
            <a:noFill/>
            <a:prstDash val="solid"/>
          </a:ln>
          <a:effectLst/>
        </p:spPr>
        <p:txBody>
          <a:bodyPr wrap="square" lIns="36000" tIns="36000" rIns="36000" bIns="36000" rtlCol="0" anchor="t" anchorCtr="0">
            <a:spAutoFit/>
          </a:bodyPr>
          <a:lstStyle/>
          <a:p>
            <a:pPr marL="0" marR="0" lvl="0" indent="0" algn="ctr" defTabSz="837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Sample questions</a:t>
            </a:r>
          </a:p>
        </p:txBody>
      </p:sp>
    </p:spTree>
    <p:extLst>
      <p:ext uri="{BB962C8B-B14F-4D97-AF65-F5344CB8AC3E}">
        <p14:creationId xmlns:p14="http://schemas.microsoft.com/office/powerpoint/2010/main" val="1420297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Change readiness results assessment</a:t>
            </a:r>
            <a:endParaRPr kumimoji="0" lang="en-JP" sz="4400" b="0" i="0" u="none" strike="noStrike" kern="1200" cap="none" spc="0" normalizeH="0" baseline="0" noProof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69A5988-277B-4935-BAD6-9368820DCD00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[Program Name] Version:  Created By: 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E44C0CB-208F-47DF-AA1E-4918162F25AE}"/>
              </a:ext>
            </a:extLst>
          </p:cNvPr>
          <p:cNvSpPr/>
          <p:nvPr/>
        </p:nvSpPr>
        <p:spPr>
          <a:xfrm>
            <a:off x="8436343" y="1565253"/>
            <a:ext cx="56457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Times New Roman"/>
                <a:cs typeface="Times New Roman"/>
              </a:rPr>
              <a:t>Step 1</a:t>
            </a: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srgbClr val="F9B639"/>
                </a:solidFill>
                <a:effectLst/>
                <a:uLnTx/>
                <a:uFillTx/>
                <a:latin typeface="Calibri"/>
                <a:ea typeface="Times New Roman"/>
                <a:cs typeface="Times New Roman"/>
              </a:rPr>
              <a:t> </a:t>
            </a: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5CD53CC-3AE5-4A5B-89C9-37DF68D5F43A}"/>
              </a:ext>
            </a:extLst>
          </p:cNvPr>
          <p:cNvSpPr/>
          <p:nvPr/>
        </p:nvSpPr>
        <p:spPr bwMode="auto">
          <a:xfrm>
            <a:off x="603891" y="1372429"/>
            <a:ext cx="11266089" cy="288147"/>
          </a:xfrm>
          <a:prstGeom prst="rect">
            <a:avLst/>
          </a:prstGeom>
          <a:solidFill>
            <a:srgbClr val="B13F9A"/>
          </a:solidFill>
          <a:ln w="9525" cap="flat" cmpd="sng" algn="ctr">
            <a:noFill/>
            <a:prstDash val="solid"/>
          </a:ln>
          <a:effectLst/>
        </p:spPr>
        <p:txBody>
          <a:bodyPr wrap="square" lIns="36000" tIns="36000" rIns="36000" bIns="36000" rtlCol="0" anchor="t" anchorCtr="0">
            <a:spAutoFit/>
          </a:bodyPr>
          <a:lstStyle/>
          <a:p>
            <a:pPr marL="0" marR="0" lvl="0" indent="0" algn="l" defTabSz="837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Survey outputs / results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CB4EA3-3A32-4755-AD01-7C5A518993B8}"/>
              </a:ext>
            </a:extLst>
          </p:cNvPr>
          <p:cNvSpPr/>
          <p:nvPr/>
        </p:nvSpPr>
        <p:spPr bwMode="auto">
          <a:xfrm>
            <a:off x="584596" y="1819169"/>
            <a:ext cx="2866426" cy="2827303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Examine average score by question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Examine overall average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Look closely at averages for particular sub groups of the sample of people surveyed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Identify </a:t>
            </a:r>
            <a:r>
              <a:rPr kumimoji="0" lang="en-AU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position on commitment curve</a:t>
            </a:r>
            <a:endParaRPr kumimoji="0" lang="en-AU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1313" marR="0" lvl="1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Overall</a:t>
            </a:r>
          </a:p>
          <a:p>
            <a:pPr marL="341313" marR="0" lvl="1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 sample subgroup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Assess  likelihood of change success – depends on the stage of the implementation and position on curve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Formulate remediation actions, where relevant</a:t>
            </a:r>
          </a:p>
        </p:txBody>
      </p:sp>
      <p:sp>
        <p:nvSpPr>
          <p:cNvPr id="74" name="Rectangle 4">
            <a:extLst>
              <a:ext uri="{FF2B5EF4-FFF2-40B4-BE49-F238E27FC236}">
                <a16:creationId xmlns:a16="http://schemas.microsoft.com/office/drawing/2014/main" id="{3C00AAA2-2F62-4C18-8715-15B89D3CD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8478" y="3003193"/>
            <a:ext cx="1660847" cy="826463"/>
          </a:xfrm>
          <a:prstGeom prst="round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lIns="45720" rIns="45720" anchor="ctr" anchorCtr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Position on curve overall</a:t>
            </a:r>
            <a:endParaRPr kumimoji="0" lang="en-US" alt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5" name="Rectangle 5">
            <a:extLst>
              <a:ext uri="{FF2B5EF4-FFF2-40B4-BE49-F238E27FC236}">
                <a16:creationId xmlns:a16="http://schemas.microsoft.com/office/drawing/2014/main" id="{91D9E43A-C1B9-43D4-B376-1773FF555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8478" y="5299086"/>
            <a:ext cx="1660847" cy="826463"/>
          </a:xfrm>
          <a:prstGeom prst="round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lIns="45720" rIns="45720" anchor="ctr" anchorCtr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Position on curve by sub groups</a:t>
            </a:r>
            <a:endParaRPr kumimoji="0" lang="en-US" alt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Rectangle 6">
            <a:extLst>
              <a:ext uri="{FF2B5EF4-FFF2-40B4-BE49-F238E27FC236}">
                <a16:creationId xmlns:a16="http://schemas.microsoft.com/office/drawing/2014/main" id="{0322E7B9-9387-44DE-9DE8-5B85A5FC31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8687" y="4224221"/>
            <a:ext cx="1072778" cy="680301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lIns="45720" rIns="45720" anchor="ctr" anchorCtr="1"/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Perform calculations</a:t>
            </a:r>
            <a:endParaRPr kumimoji="0" lang="en-US" altLang="en-US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7" name="AutoShape 7">
            <a:extLst>
              <a:ext uri="{FF2B5EF4-FFF2-40B4-BE49-F238E27FC236}">
                <a16:creationId xmlns:a16="http://schemas.microsoft.com/office/drawing/2014/main" id="{8F36EE77-6FE5-4122-8DBA-E421262947C1}"/>
              </a:ext>
            </a:extLst>
          </p:cNvPr>
          <p:cNvCxnSpPr>
            <a:cxnSpLocks noChangeShapeType="1"/>
            <a:stCxn id="76" idx="3"/>
            <a:endCxn id="75" idx="1"/>
          </p:cNvCxnSpPr>
          <p:nvPr/>
        </p:nvCxnSpPr>
        <p:spPr bwMode="auto">
          <a:xfrm>
            <a:off x="4831464" y="4564371"/>
            <a:ext cx="827013" cy="1147947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70C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" name="AutoShape 8">
            <a:extLst>
              <a:ext uri="{FF2B5EF4-FFF2-40B4-BE49-F238E27FC236}">
                <a16:creationId xmlns:a16="http://schemas.microsoft.com/office/drawing/2014/main" id="{AC8E00AF-ECA8-4769-B7D4-EE58C43D9EBE}"/>
              </a:ext>
            </a:extLst>
          </p:cNvPr>
          <p:cNvCxnSpPr>
            <a:cxnSpLocks noChangeShapeType="1"/>
            <a:stCxn id="76" idx="3"/>
            <a:endCxn id="74" idx="1"/>
          </p:cNvCxnSpPr>
          <p:nvPr/>
        </p:nvCxnSpPr>
        <p:spPr bwMode="auto">
          <a:xfrm flipV="1">
            <a:off x="4831464" y="3416425"/>
            <a:ext cx="827013" cy="1147947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70C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" name="AutoShape 27">
            <a:extLst>
              <a:ext uri="{FF2B5EF4-FFF2-40B4-BE49-F238E27FC236}">
                <a16:creationId xmlns:a16="http://schemas.microsoft.com/office/drawing/2014/main" id="{559189B3-2C7D-4630-A05D-F765EBDD29BC}"/>
              </a:ext>
            </a:extLst>
          </p:cNvPr>
          <p:cNvCxnSpPr>
            <a:cxnSpLocks noChangeShapeType="1"/>
            <a:stCxn id="75" idx="3"/>
          </p:cNvCxnSpPr>
          <p:nvPr/>
        </p:nvCxnSpPr>
        <p:spPr bwMode="auto">
          <a:xfrm flipV="1">
            <a:off x="7319325" y="4082185"/>
            <a:ext cx="429614" cy="1630133"/>
          </a:xfrm>
          <a:prstGeom prst="bentConnector2">
            <a:avLst/>
          </a:prstGeom>
          <a:noFill/>
          <a:ln w="6350">
            <a:solidFill>
              <a:srgbClr val="0070C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" name="AutoShape 28">
            <a:extLst>
              <a:ext uri="{FF2B5EF4-FFF2-40B4-BE49-F238E27FC236}">
                <a16:creationId xmlns:a16="http://schemas.microsoft.com/office/drawing/2014/main" id="{A18EB2C2-7C05-4FF4-98DF-94554123E2D5}"/>
              </a:ext>
            </a:extLst>
          </p:cNvPr>
          <p:cNvCxnSpPr>
            <a:cxnSpLocks noChangeShapeType="1"/>
            <a:stCxn id="75" idx="3"/>
            <a:endCxn id="82" idx="1"/>
          </p:cNvCxnSpPr>
          <p:nvPr/>
        </p:nvCxnSpPr>
        <p:spPr bwMode="auto">
          <a:xfrm flipV="1">
            <a:off x="7319325" y="4626121"/>
            <a:ext cx="859230" cy="108619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70C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ectangle 23">
            <a:extLst>
              <a:ext uri="{FF2B5EF4-FFF2-40B4-BE49-F238E27FC236}">
                <a16:creationId xmlns:a16="http://schemas.microsoft.com/office/drawing/2014/main" id="{15AC1599-003F-4EB0-BB54-87A7540CA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8556" y="3829656"/>
            <a:ext cx="1487109" cy="505061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lIns="45720" rIns="45720" anchor="ctr" anchorCtr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Develop remediation options</a:t>
            </a:r>
            <a:endParaRPr kumimoji="0" lang="en-US" altLang="en-US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Rectangle 23">
            <a:extLst>
              <a:ext uri="{FF2B5EF4-FFF2-40B4-BE49-F238E27FC236}">
                <a16:creationId xmlns:a16="http://schemas.microsoft.com/office/drawing/2014/main" id="{91C0C0F9-86EB-4AA9-885A-ECDC5BD47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8555" y="4373591"/>
            <a:ext cx="1487109" cy="505061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lIns="45720" rIns="45720" anchor="ctr" anchorCtr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Engage stakeholders</a:t>
            </a:r>
            <a:endParaRPr kumimoji="0" lang="en-US" altLang="en-US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3" name="AutoShape 9">
            <a:extLst>
              <a:ext uri="{FF2B5EF4-FFF2-40B4-BE49-F238E27FC236}">
                <a16:creationId xmlns:a16="http://schemas.microsoft.com/office/drawing/2014/main" id="{E659464C-DC92-4A13-A0DB-E4DC5FB4F9A5}"/>
              </a:ext>
            </a:extLst>
          </p:cNvPr>
          <p:cNvCxnSpPr>
            <a:cxnSpLocks noChangeShapeType="1"/>
            <a:stCxn id="74" idx="3"/>
            <a:endCxn id="82" idx="1"/>
          </p:cNvCxnSpPr>
          <p:nvPr/>
        </p:nvCxnSpPr>
        <p:spPr bwMode="auto">
          <a:xfrm>
            <a:off x="7319325" y="3416426"/>
            <a:ext cx="859230" cy="1209697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70C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4" name="AutoShape 9">
            <a:extLst>
              <a:ext uri="{FF2B5EF4-FFF2-40B4-BE49-F238E27FC236}">
                <a16:creationId xmlns:a16="http://schemas.microsoft.com/office/drawing/2014/main" id="{09D890FB-CFFB-4CE3-81F7-C5FCAE5348BF}"/>
              </a:ext>
            </a:extLst>
          </p:cNvPr>
          <p:cNvCxnSpPr>
            <a:cxnSpLocks noChangeShapeType="1"/>
            <a:stCxn id="74" idx="3"/>
            <a:endCxn id="81" idx="1"/>
          </p:cNvCxnSpPr>
          <p:nvPr/>
        </p:nvCxnSpPr>
        <p:spPr bwMode="auto">
          <a:xfrm>
            <a:off x="7319325" y="3416426"/>
            <a:ext cx="859231" cy="66576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70C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3DC42C2-137E-481C-8D7C-2B66C0E2C314}"/>
              </a:ext>
            </a:extLst>
          </p:cNvPr>
          <p:cNvSpPr txBox="1"/>
          <p:nvPr/>
        </p:nvSpPr>
        <p:spPr>
          <a:xfrm>
            <a:off x="3510172" y="3861047"/>
            <a:ext cx="1569807" cy="2616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1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Surveys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B661BA1-A9F5-4FA1-ADC9-0EA9547C2819}"/>
              </a:ext>
            </a:extLst>
          </p:cNvPr>
          <p:cNvSpPr txBox="1"/>
          <p:nvPr/>
        </p:nvSpPr>
        <p:spPr>
          <a:xfrm>
            <a:off x="7960847" y="2303294"/>
            <a:ext cx="1922523" cy="2616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1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Response</a:t>
            </a:r>
          </a:p>
        </p:txBody>
      </p:sp>
      <p:sp>
        <p:nvSpPr>
          <p:cNvPr id="87" name="Right Brace 86">
            <a:extLst>
              <a:ext uri="{FF2B5EF4-FFF2-40B4-BE49-F238E27FC236}">
                <a16:creationId xmlns:a16="http://schemas.microsoft.com/office/drawing/2014/main" id="{ACE5AD4C-3113-4B65-A7E7-D0D1CDDE4906}"/>
              </a:ext>
            </a:extLst>
          </p:cNvPr>
          <p:cNvSpPr/>
          <p:nvPr/>
        </p:nvSpPr>
        <p:spPr bwMode="auto">
          <a:xfrm>
            <a:off x="9754091" y="2700880"/>
            <a:ext cx="183104" cy="3608440"/>
          </a:xfrm>
          <a:prstGeom prst="rightBrace">
            <a:avLst/>
          </a:prstGeom>
          <a:noFill/>
          <a:ln w="6350">
            <a:solidFill>
              <a:srgbClr val="0070C0"/>
            </a:solidFill>
            <a:miter lim="800000"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Rectangle 23">
            <a:extLst>
              <a:ext uri="{FF2B5EF4-FFF2-40B4-BE49-F238E27FC236}">
                <a16:creationId xmlns:a16="http://schemas.microsoft.com/office/drawing/2014/main" id="{D0EB9E11-5CB7-4829-BCBB-FB846B95D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0296" y="4033175"/>
            <a:ext cx="1487108" cy="505061"/>
          </a:xfrm>
          <a:prstGeom prst="round2Diag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lIns="45720" rIns="45720" anchor="ctr" anchorCtr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Actions / Plan / Communications</a:t>
            </a:r>
            <a:endParaRPr kumimoji="0" lang="en-US" altLang="en-US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BBE7179-C1BA-4374-94D3-518E2F9F76F2}"/>
              </a:ext>
            </a:extLst>
          </p:cNvPr>
          <p:cNvSpPr txBox="1"/>
          <p:nvPr/>
        </p:nvSpPr>
        <p:spPr>
          <a:xfrm>
            <a:off x="10123282" y="3767165"/>
            <a:ext cx="1322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3078984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48FF5E6-5E3D-4C44-9A18-72A992139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186" y="4062011"/>
            <a:ext cx="1547307" cy="154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38" y="1487582"/>
            <a:ext cx="10972800" cy="1143000"/>
          </a:xfrm>
        </p:spPr>
        <p:txBody>
          <a:bodyPr/>
          <a:lstStyle/>
          <a:p>
            <a:r>
              <a:rPr lang="en-JM"/>
              <a:t>CONTACT US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97811" y="4469733"/>
            <a:ext cx="2160240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err="1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TIU_Jamaica</a:t>
            </a:r>
            <a:endParaRPr kumimoji="0" lang="en-JM" sz="2800" b="0" i="0" u="none" strike="noStrike" kern="1200" cap="none" spc="0" normalizeH="0" baseline="0" noProof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435" y="4350608"/>
            <a:ext cx="938178" cy="9381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718" y="3353548"/>
            <a:ext cx="913196" cy="913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810" y="5336448"/>
            <a:ext cx="936104" cy="94496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412004" y="5288786"/>
            <a:ext cx="2185145" cy="1040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err="1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TIU_Jamaica</a:t>
            </a:r>
            <a:endParaRPr kumimoji="0" lang="en-JM" sz="2800" b="0" i="0" u="none" strike="noStrike" kern="1200" cap="none" spc="0" normalizeH="0" baseline="0" noProof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510122" y="3341223"/>
            <a:ext cx="2016225" cy="806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err="1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TIUJamaica</a:t>
            </a:r>
            <a:endParaRPr kumimoji="0" lang="en-JM" sz="2800" b="0" i="0" u="none" strike="noStrike" kern="1200" cap="none" spc="0" normalizeH="0" baseline="0" noProof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44" y="2556595"/>
            <a:ext cx="724959" cy="7249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443245" y="2373006"/>
            <a:ext cx="7776864" cy="955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36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www.publicsectortransformation.gov.jm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019" y="5246761"/>
            <a:ext cx="1018896" cy="1018896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6996551" y="5370418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letusknow@transformation.gov.jm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1A2F5EC-1C77-4807-813D-3004E0B13EBC}"/>
              </a:ext>
            </a:extLst>
          </p:cNvPr>
          <p:cNvSpPr txBox="1">
            <a:spLocks/>
          </p:cNvSpPr>
          <p:nvPr/>
        </p:nvSpPr>
        <p:spPr>
          <a:xfrm>
            <a:off x="6996551" y="3471425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Transformation Implementation Unit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78C24E6-5A90-4A1F-98DB-1909F61B57F2}"/>
              </a:ext>
            </a:extLst>
          </p:cNvPr>
          <p:cNvSpPr txBox="1">
            <a:spLocks/>
          </p:cNvSpPr>
          <p:nvPr/>
        </p:nvSpPr>
        <p:spPr>
          <a:xfrm>
            <a:off x="7001672" y="4452661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4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Public Sector Transformation</a:t>
            </a:r>
          </a:p>
        </p:txBody>
      </p:sp>
      <p:pic>
        <p:nvPicPr>
          <p:cNvPr id="1028" name="Picture 4" descr="LinkedIn Computer Icons Social media Professional network service YouTube -  Png Linkedin Transparent png download - 901*900 - Free Transparent Linkedin  png Download. - Clip Art Library">
            <a:extLst>
              <a:ext uri="{FF2B5EF4-FFF2-40B4-BE49-F238E27FC236}">
                <a16:creationId xmlns:a16="http://schemas.microsoft.com/office/drawing/2014/main" id="{34E15153-20E7-4C49-82ED-582E52B16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922" y="3471425"/>
            <a:ext cx="822581" cy="81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7838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-27186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U_PowerPoint Template_082020.potx" id="{CD3743BA-52D7-4947-9E77-93CA9FE9396C}" vid="{B7DD7E2C-EB1B-404B-A146-E92F1423A350}"/>
    </a:ext>
  </a:extLst>
</a:theme>
</file>

<file path=ppt/theme/theme2.xml><?xml version="1.0" encoding="utf-8"?>
<a:theme xmlns:a="http://schemas.openxmlformats.org/drawingml/2006/main" name="1_PowerPoint-Template-27186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U Powerpoint" id="{091E1652-E8A2-4202-81FA-35EB14694B49}" vid="{57385CFA-4E22-4B3A-8C88-E5BCCA1EDEB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27C63B8B621C4FB9AA3ECE5945D69E" ma:contentTypeVersion="7" ma:contentTypeDescription="Create a new document." ma:contentTypeScope="" ma:versionID="9b0beaa72d0ab373f9c18566505e4e51">
  <xsd:schema xmlns:xsd="http://www.w3.org/2001/XMLSchema" xmlns:xs="http://www.w3.org/2001/XMLSchema" xmlns:p="http://schemas.microsoft.com/office/2006/metadata/properties" xmlns:ns2="fef49bb5-67f9-426d-a9fc-e8d1337ac23e" targetNamespace="http://schemas.microsoft.com/office/2006/metadata/properties" ma:root="true" ma:fieldsID="69e37cfa48b778a9281566772bc2d974" ns2:_="">
    <xsd:import namespace="fef49bb5-67f9-426d-a9fc-e8d1337ac2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f49bb5-67f9-426d-a9fc-e8d1337ac2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E8BD63F-B76E-44EC-938D-F3231B60E8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C3268D-8747-46D5-9F4B-0C98ECD0DE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f49bb5-67f9-426d-a9fc-e8d1337ac2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0EFD7F-D492-42DA-AE9F-2B83B8C5EE7F}">
  <ds:schemaRefs>
    <ds:schemaRef ds:uri="fef49bb5-67f9-426d-a9fc-e8d1337ac23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TIU_PowerPoint Template_082020</Template>
  <TotalTime>65</TotalTime>
  <Words>494</Words>
  <Application>Microsoft Office PowerPoint</Application>
  <PresentationFormat>Widescreen</PresentationFormat>
  <Paragraphs>83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Wingdings</vt:lpstr>
      <vt:lpstr>Wingdings 2</vt:lpstr>
      <vt:lpstr>PowerPoint-Template-27186</vt:lpstr>
      <vt:lpstr>1_PowerPoint-Template-27186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CONTACT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Anneke Clarke</dc:creator>
  <cp:lastModifiedBy>Janine Navarro</cp:lastModifiedBy>
  <cp:revision>3</cp:revision>
  <dcterms:created xsi:type="dcterms:W3CDTF">2020-08-13T22:50:54Z</dcterms:created>
  <dcterms:modified xsi:type="dcterms:W3CDTF">2022-09-23T18:51:23Z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0x0101003227C63B8B621C4FB9AA3ECE5945D69E</vt:lpwstr>
  </property>
</Properties>
</file>